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14"/>
  </p:notesMasterIdLst>
  <p:sldIdLst>
    <p:sldId id="266" r:id="rId3"/>
    <p:sldId id="4326" r:id="rId4"/>
    <p:sldId id="4569" r:id="rId5"/>
    <p:sldId id="4328" r:id="rId6"/>
    <p:sldId id="4565" r:id="rId7"/>
    <p:sldId id="4566" r:id="rId8"/>
    <p:sldId id="4567" r:id="rId9"/>
    <p:sldId id="4570" r:id="rId10"/>
    <p:sldId id="4568" r:id="rId11"/>
    <p:sldId id="4571" r:id="rId12"/>
    <p:sldId id="261" r:id="rId13"/>
  </p:sldIdLst>
  <p:sldSz cx="12192000" cy="6858000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Minion" panose="020B0604020202020204" charset="0"/>
      <p:regular r:id="rId16"/>
      <p:bold r:id="rId17"/>
      <p:italic r:id="rId18"/>
      <p:boldItalic r:id="rId19"/>
    </p:embeddedFont>
    <p:embeddedFont>
      <p:font typeface="Myriad Pro" panose="020B0503030403020204" charset="0"/>
      <p:regular r:id="rId20"/>
      <p:bold r:id="rId21"/>
      <p:italic r:id="rId22"/>
      <p:boldItalic r:id="rId23"/>
    </p:embeddedFont>
    <p:embeddedFont>
      <p:font typeface="Myriad Pro Black" panose="020B0803030403020204" charset="0"/>
      <p:bold r:id="rId24"/>
      <p:boldItalic r:id="rId25"/>
    </p:embeddedFont>
    <p:embeddedFont>
      <p:font typeface="Tahoma" panose="020B0604030504040204" pitchFamily="34" charset="0"/>
      <p:regular r:id="rId26"/>
      <p:bold r:id="rId27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F91"/>
    <a:srgbClr val="5F9127"/>
    <a:srgbClr val="D2A000"/>
    <a:srgbClr val="F4B183"/>
    <a:srgbClr val="2F5066"/>
    <a:srgbClr val="A49375"/>
    <a:srgbClr val="132A47"/>
    <a:srgbClr val="042745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291" autoAdjust="0"/>
  </p:normalViewPr>
  <p:slideViewPr>
    <p:cSldViewPr>
      <p:cViewPr varScale="1">
        <p:scale>
          <a:sx n="82" d="100"/>
          <a:sy n="82" d="100"/>
        </p:scale>
        <p:origin x="35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 - Light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10</a:t>
            </a:fld>
            <a:endParaRPr lang="pt-BR" noProof="0"/>
          </a:p>
        </p:txBody>
      </p:sp>
      <p:pic>
        <p:nvPicPr>
          <p:cNvPr id="6" name="Imagem 5" descr="Mapa com pipa&#10;&#10;Descrição gerada automaticamente com confiança média">
            <a:extLst>
              <a:ext uri="{FF2B5EF4-FFF2-40B4-BE49-F238E27FC236}">
                <a16:creationId xmlns:a16="http://schemas.microsoft.com/office/drawing/2014/main" id="{8131A77C-86C2-4A5D-84BE-83F31D522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48904"/>
            <a:ext cx="8686800" cy="45933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0334B59-03F7-4638-BB39-AF5C7AFA2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0" t="19689" r="9375" b="8889"/>
          <a:stretch/>
        </p:blipFill>
        <p:spPr>
          <a:xfrm>
            <a:off x="7153312" y="1191704"/>
            <a:ext cx="3828976" cy="2590800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7F1ECD4-F781-4E7D-A2B9-9E93C9005F79}"/>
              </a:ext>
            </a:extLst>
          </p:cNvPr>
          <p:cNvCxnSpPr/>
          <p:nvPr/>
        </p:nvCxnSpPr>
        <p:spPr bwMode="auto">
          <a:xfrm>
            <a:off x="3429000" y="2590800"/>
            <a:ext cx="2514600" cy="236220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288515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HERA</a:t>
            </a:r>
          </a:p>
          <a:p>
            <a:r>
              <a:rPr lang="en-US" sz="2200" dirty="0"/>
              <a:t>7 de </a:t>
            </a:r>
            <a:r>
              <a:rPr lang="en-US" sz="2200" dirty="0" err="1"/>
              <a:t>fevereiro</a:t>
            </a:r>
            <a:r>
              <a:rPr lang="en-US" sz="2200" dirty="0"/>
              <a:t> de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Arranjos Topológicos de UHR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</a:t>
            </a:fld>
            <a:endParaRPr lang="pt-BR" noProof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73BAB32-8CA3-4890-AECD-84597D240852}"/>
              </a:ext>
            </a:extLst>
          </p:cNvPr>
          <p:cNvSpPr/>
          <p:nvPr/>
        </p:nvSpPr>
        <p:spPr>
          <a:xfrm>
            <a:off x="511629" y="1043499"/>
            <a:ext cx="2572850" cy="7527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Fechado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AD698F-FDBC-4726-AA2B-97500D2F1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24444" r="30000" b="23334"/>
          <a:stretch/>
        </p:blipFill>
        <p:spPr>
          <a:xfrm>
            <a:off x="511630" y="1905000"/>
            <a:ext cx="2572850" cy="173078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A45391-57B5-4172-9FB1-358BD45A2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5" t="13333" r="2500" b="21543"/>
          <a:stretch/>
        </p:blipFill>
        <p:spPr>
          <a:xfrm>
            <a:off x="3200400" y="3787407"/>
            <a:ext cx="3814517" cy="2566070"/>
          </a:xfrm>
          <a:prstGeom prst="rect">
            <a:avLst/>
          </a:prstGeom>
        </p:spPr>
      </p:pic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B947BF73-122C-422B-8D7F-ABF15E37505C}"/>
              </a:ext>
            </a:extLst>
          </p:cNvPr>
          <p:cNvSpPr/>
          <p:nvPr/>
        </p:nvSpPr>
        <p:spPr>
          <a:xfrm>
            <a:off x="3203443" y="2904870"/>
            <a:ext cx="2572850" cy="7527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Semiaberto</a:t>
            </a:r>
          </a:p>
        </p:txBody>
      </p:sp>
      <p:sp>
        <p:nvSpPr>
          <p:cNvPr id="25" name="Rectangle: Rounded Corners 5">
            <a:extLst>
              <a:ext uri="{FF2B5EF4-FFF2-40B4-BE49-F238E27FC236}">
                <a16:creationId xmlns:a16="http://schemas.microsoft.com/office/drawing/2014/main" id="{45C762B4-0601-4775-9D6D-5BBAE61E06E4}"/>
              </a:ext>
            </a:extLst>
          </p:cNvPr>
          <p:cNvSpPr/>
          <p:nvPr/>
        </p:nvSpPr>
        <p:spPr>
          <a:xfrm>
            <a:off x="5407023" y="3921683"/>
            <a:ext cx="1489747" cy="843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Reservatório inferior existente</a:t>
            </a:r>
          </a:p>
        </p:txBody>
      </p:sp>
      <p:sp>
        <p:nvSpPr>
          <p:cNvPr id="26" name="Rectangle: Rounded Corners 5">
            <a:extLst>
              <a:ext uri="{FF2B5EF4-FFF2-40B4-BE49-F238E27FC236}">
                <a16:creationId xmlns:a16="http://schemas.microsoft.com/office/drawing/2014/main" id="{47D55653-B5B0-4266-8213-47730FF3D8BB}"/>
              </a:ext>
            </a:extLst>
          </p:cNvPr>
          <p:cNvSpPr/>
          <p:nvPr/>
        </p:nvSpPr>
        <p:spPr>
          <a:xfrm>
            <a:off x="7144140" y="1043499"/>
            <a:ext cx="2572850" cy="7527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Aberto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0908486-2712-4368-8D1B-ED82FF2D0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5" t="20000" r="23124" b="10000"/>
          <a:stretch/>
        </p:blipFill>
        <p:spPr>
          <a:xfrm>
            <a:off x="7144140" y="1884784"/>
            <a:ext cx="4739030" cy="3471616"/>
          </a:xfrm>
          <a:prstGeom prst="rect">
            <a:avLst/>
          </a:prstGeom>
        </p:spPr>
      </p:pic>
      <p:sp>
        <p:nvSpPr>
          <p:cNvPr id="27" name="Rectangle: Rounded Corners 5">
            <a:extLst>
              <a:ext uri="{FF2B5EF4-FFF2-40B4-BE49-F238E27FC236}">
                <a16:creationId xmlns:a16="http://schemas.microsoft.com/office/drawing/2014/main" id="{3D8F5AA0-A586-40E8-A47F-FE4AFDDEC01B}"/>
              </a:ext>
            </a:extLst>
          </p:cNvPr>
          <p:cNvSpPr/>
          <p:nvPr/>
        </p:nvSpPr>
        <p:spPr>
          <a:xfrm>
            <a:off x="10287000" y="2065012"/>
            <a:ext cx="1447800" cy="843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Reservatório inferior existente</a:t>
            </a:r>
          </a:p>
        </p:txBody>
      </p:sp>
    </p:spTree>
    <p:extLst>
      <p:ext uri="{BB962C8B-B14F-4D97-AF65-F5344CB8AC3E}">
        <p14:creationId xmlns:p14="http://schemas.microsoft.com/office/powerpoint/2010/main" val="309563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 do módulo de UHR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4</a:t>
            </a:fld>
            <a:endParaRPr lang="pt-BR" noProof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73BAB32-8CA3-4890-AECD-84597D240852}"/>
              </a:ext>
            </a:extLst>
          </p:cNvPr>
          <p:cNvSpPr/>
          <p:nvPr/>
        </p:nvSpPr>
        <p:spPr>
          <a:xfrm>
            <a:off x="381000" y="1143000"/>
            <a:ext cx="3124200" cy="86779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Aplicação de Filtros</a:t>
            </a: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19779B6C-4C3C-40A6-87F5-E285B7CF5C78}"/>
              </a:ext>
            </a:extLst>
          </p:cNvPr>
          <p:cNvSpPr/>
          <p:nvPr/>
        </p:nvSpPr>
        <p:spPr>
          <a:xfrm>
            <a:off x="4045064" y="1143044"/>
            <a:ext cx="4565536" cy="86779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Busca Intensiva (“Screening”)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Arrow: Right 9">
            <a:extLst>
              <a:ext uri="{FF2B5EF4-FFF2-40B4-BE49-F238E27FC236}">
                <a16:creationId xmlns:a16="http://schemas.microsoft.com/office/drawing/2014/main" id="{98925E32-F787-4BEB-BD96-2F8391EEF567}"/>
              </a:ext>
            </a:extLst>
          </p:cNvPr>
          <p:cNvSpPr/>
          <p:nvPr/>
        </p:nvSpPr>
        <p:spPr>
          <a:xfrm>
            <a:off x="3637354" y="1354656"/>
            <a:ext cx="299151" cy="44447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E46FEC5C-65D3-457E-AE9D-7797782C3535}"/>
              </a:ext>
            </a:extLst>
          </p:cNvPr>
          <p:cNvSpPr/>
          <p:nvPr/>
        </p:nvSpPr>
        <p:spPr>
          <a:xfrm>
            <a:off x="9103770" y="1143000"/>
            <a:ext cx="2707230" cy="86779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Projetos de Engenharia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Arrow: Right 9">
            <a:extLst>
              <a:ext uri="{FF2B5EF4-FFF2-40B4-BE49-F238E27FC236}">
                <a16:creationId xmlns:a16="http://schemas.microsoft.com/office/drawing/2014/main" id="{94509CC6-F82D-441E-B7AF-675AA5374412}"/>
              </a:ext>
            </a:extLst>
          </p:cNvPr>
          <p:cNvSpPr/>
          <p:nvPr/>
        </p:nvSpPr>
        <p:spPr>
          <a:xfrm>
            <a:off x="8707609" y="1354656"/>
            <a:ext cx="299151" cy="44447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E7B28F-85B2-47DB-A680-2229F829D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25" t="11292" r="2499" b="10884"/>
          <a:stretch/>
        </p:blipFill>
        <p:spPr>
          <a:xfrm>
            <a:off x="384110" y="2514600"/>
            <a:ext cx="3253244" cy="392585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34525E6-8581-409A-A4E5-6BB47FB80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67" t="28637" r="28694" b="17430"/>
          <a:stretch/>
        </p:blipFill>
        <p:spPr>
          <a:xfrm>
            <a:off x="4122644" y="2514600"/>
            <a:ext cx="2049556" cy="392585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484D30C-055F-45AB-BEAB-055947DCC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04" t="20309" r="32143" b="12392"/>
          <a:stretch/>
        </p:blipFill>
        <p:spPr>
          <a:xfrm>
            <a:off x="6324600" y="2514600"/>
            <a:ext cx="2201955" cy="3922312"/>
          </a:xfrm>
          <a:prstGeom prst="rect">
            <a:avLst/>
          </a:prstGeom>
        </p:spPr>
      </p:pic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5994E5ED-4A25-4F72-825F-9E2434010C78}"/>
              </a:ext>
            </a:extLst>
          </p:cNvPr>
          <p:cNvSpPr/>
          <p:nvPr/>
        </p:nvSpPr>
        <p:spPr>
          <a:xfrm>
            <a:off x="4045064" y="1887467"/>
            <a:ext cx="2203336" cy="54588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Locais Alternativos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D4331100-B39F-46F1-8DB8-9E205CF32A10}"/>
              </a:ext>
            </a:extLst>
          </p:cNvPr>
          <p:cNvSpPr/>
          <p:nvPr/>
        </p:nvSpPr>
        <p:spPr>
          <a:xfrm>
            <a:off x="6248400" y="1887465"/>
            <a:ext cx="2362199" cy="54588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Melhores Projetos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95368AC-9AB4-4F0C-BD0B-01E728E0D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50" t="22222" r="15625" b="20000"/>
          <a:stretch/>
        </p:blipFill>
        <p:spPr>
          <a:xfrm>
            <a:off x="8895285" y="2463480"/>
            <a:ext cx="3124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9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de Filtros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</a:t>
            </a:fld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25B8725-5F11-4C3A-81F8-52B72363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9" t="11292" r="2500" b="10884"/>
          <a:stretch/>
        </p:blipFill>
        <p:spPr>
          <a:xfrm>
            <a:off x="987490" y="914400"/>
            <a:ext cx="10217020" cy="53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3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locais alternativos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7EAE75-22A4-41EA-8DCF-99F9E12B4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24444"/>
          <a:stretch/>
        </p:blipFill>
        <p:spPr>
          <a:xfrm>
            <a:off x="4307071" y="1125279"/>
            <a:ext cx="2743200" cy="4114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DFB7624-5028-4567-9296-9C4D21AC0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0" t="15556" r="38750" b="62222"/>
          <a:stretch/>
        </p:blipFill>
        <p:spPr>
          <a:xfrm>
            <a:off x="1124394" y="4091763"/>
            <a:ext cx="2743200" cy="152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A349DA-CEFB-4BD2-97E7-5402C5AE9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50" t="17778" r="4375" b="42222"/>
          <a:stretch/>
        </p:blipFill>
        <p:spPr>
          <a:xfrm>
            <a:off x="1130597" y="1143000"/>
            <a:ext cx="2971800" cy="2743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94F646-DA4E-4490-9854-490D3C595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87" t="28637" r="26279" b="17430"/>
          <a:stretch/>
        </p:blipFill>
        <p:spPr>
          <a:xfrm>
            <a:off x="7315200" y="1143000"/>
            <a:ext cx="3715193" cy="52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5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melhores projetos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57213A-37C2-4EAB-BC19-810CE4B28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62222"/>
          <a:stretch/>
        </p:blipFill>
        <p:spPr>
          <a:xfrm>
            <a:off x="1381438" y="4442041"/>
            <a:ext cx="2743200" cy="1524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F57616D-8D43-46FD-AE52-9BCEC89C5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t="16279" r="52297" b="22946"/>
          <a:stretch/>
        </p:blipFill>
        <p:spPr>
          <a:xfrm>
            <a:off x="4581838" y="1027218"/>
            <a:ext cx="2743201" cy="41679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4CE171-32F6-4CFC-AC74-44FE7595E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54" t="16279" r="21046" b="28295"/>
          <a:stretch/>
        </p:blipFill>
        <p:spPr>
          <a:xfrm>
            <a:off x="1395615" y="1089241"/>
            <a:ext cx="3006224" cy="3124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5B22A3-8417-4C7B-ACE6-F762D794C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2" t="23101" r="59011" b="54264"/>
          <a:stretch/>
        </p:blipFill>
        <p:spPr>
          <a:xfrm>
            <a:off x="7543800" y="1027218"/>
            <a:ext cx="2222204" cy="155235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47" t="20309" r="27005" b="16357"/>
          <a:stretch/>
        </p:blipFill>
        <p:spPr>
          <a:xfrm>
            <a:off x="7543800" y="2719569"/>
            <a:ext cx="3134038" cy="3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07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orçamento preliminar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7" t="20309" r="27005" b="16357"/>
          <a:stretch/>
        </p:blipFill>
        <p:spPr>
          <a:xfrm>
            <a:off x="381000" y="1066800"/>
            <a:ext cx="3134038" cy="36912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14E34B-F691-4A7B-9633-AA3CFBBA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7778" r="10000" b="84074"/>
          <a:stretch/>
        </p:blipFill>
        <p:spPr>
          <a:xfrm>
            <a:off x="297893" y="5046663"/>
            <a:ext cx="11596213" cy="685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72258D-60CC-4902-9977-4B3A5A6E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12222" r="10000" b="84444"/>
          <a:stretch/>
        </p:blipFill>
        <p:spPr>
          <a:xfrm>
            <a:off x="297893" y="5738521"/>
            <a:ext cx="11596213" cy="280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1514" y="1121592"/>
                <a:ext cx="7772400" cy="3598136"/>
              </a:xfrm>
            </p:spPr>
            <p:txBody>
              <a:bodyPr/>
              <a:lstStyle/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Função de custos da busca de candidatos: </a:t>
                </a:r>
              </a:p>
              <a:p>
                <a:pPr marL="0" lvl="1" indent="0"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𝐶𝑇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𝑆𝐴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𝑂𝐶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𝐸𝑄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𝑂𝑇</m:t>
                      </m:r>
                    </m:oMath>
                  </m:oMathPara>
                </a14:m>
                <a:endParaRPr lang="pt-B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+mn-cs"/>
                </a:endParaRPr>
              </a:p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Datalhamento</a:t>
                </a:r>
                <a:r>
                  <a:rPr lang="pt-B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 da função: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40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pt-BR" sz="1400">
                        <a:latin typeface="Cambria Math" panose="02040503050406030204" pitchFamily="18" charset="0"/>
                      </a:rPr>
                      <m:t>ocioambi</m:t>
                    </m:r>
                    <m:r>
                      <m:rPr>
                        <m:sty m:val="p"/>
                      </m:rPr>
                      <a:rPr lang="pt-BR" sz="1400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m:rPr>
                        <m:sty m:val="p"/>
                      </m:rPr>
                      <a:rPr lang="pt-BR" sz="1400">
                        <a:latin typeface="Cambria Math" panose="02040503050406030204" pitchFamily="18" charset="0"/>
                      </a:rPr>
                      <m:t>tal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r>
                      <a:rPr lang="pt-BR" sz="14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=(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400" b="0" i="0" smtClean="0">
                                        <a:latin typeface="Cambria Math" panose="02040503050406030204" pitchFamily="18" charset="0"/>
                                      </a:rPr>
                                      <m:t>sa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400">
                                    <a:latin typeface="Cambria Math" panose="02040503050406030204" pitchFamily="18" charset="0"/>
                                  </a:rPr>
                                  <m:t> ×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pt-BR" sz="14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pt-BR" sz="1400" dirty="0">
                    <a:latin typeface="Cambria Math" panose="02040503050406030204" pitchFamily="18" charset="0"/>
                  </a:rPr>
                  <a:t>Obras civis: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pt-BR" sz="14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</m:e>
                    </m:d>
                  </m:oMath>
                </a14:m>
                <a:endParaRPr lang="en-US" sz="11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1400" dirty="0">
                    <a:latin typeface="Cambria Math" panose="02040503050406030204" pitchFamily="18" charset="0"/>
                  </a:rPr>
                  <a:t>Equipamentos: </a:t>
                </a:r>
                <a14:m>
                  <m:oMath xmlns:m="http://schemas.openxmlformats.org/officeDocument/2006/math">
                    <m:r>
                      <a:rPr lang="pt-BR" sz="14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pt-BR" sz="1400">
                        <a:latin typeface="Cambria Math" panose="02040503050406030204" pitchFamily="18" charset="0"/>
                      </a:rPr>
                      <m:t>∙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pt-BR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sz="11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pt-BR" sz="1400" dirty="0">
                    <a:latin typeface="Cambria Math" panose="02040503050406030204" pitchFamily="18" charset="0"/>
                  </a:rPr>
                  <a:t>Infraestrutura: </a:t>
                </a:r>
                <a14:m>
                  <m:oMath xmlns:m="http://schemas.openxmlformats.org/officeDocument/2006/math">
                    <m:r>
                      <a:rPr lang="pt-BR" sz="14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100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400" i="0">
                        <a:latin typeface="Cambria Math" panose="02040503050406030204" pitchFamily="18" charset="0"/>
                      </a:rPr>
                      <m:t>Outros</m:t>
                    </m:r>
                    <m:r>
                      <a:rPr lang="pt-BR" sz="14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1400" i="0">
                        <a:latin typeface="Cambria Math" panose="02040503050406030204" pitchFamily="18" charset="0"/>
                      </a:rPr>
                      <m:t>custos</m:t>
                    </m:r>
                    <m:r>
                      <a:rPr lang="pt-BR" sz="1400" i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𝑂𝑇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𝑜𝑡</m:t>
                        </m:r>
                      </m:sub>
                    </m:sSub>
                    <m:r>
                      <a:rPr lang="pt-BR" sz="1400">
                        <a:latin typeface="Cambria Math" panose="02040503050406030204" pitchFamily="18" charset="0"/>
                      </a:rPr>
                      <m:t>∙(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</a:endParaRPr>
              </a:p>
              <a:p>
                <a:pPr lvl="1"/>
                <a:endParaRPr lang="en-US" sz="12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14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pt-BR" sz="14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1514" y="1121592"/>
                <a:ext cx="7772400" cy="3598136"/>
              </a:xfrm>
              <a:blipFill>
                <a:blip r:embed="rId5"/>
                <a:stretch>
                  <a:fillRect t="-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Engenharia (em desenvolvimento)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3A4368-36D3-4023-8EC2-547BDE49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0" t="26479" r="15625" b="22410"/>
          <a:stretch/>
        </p:blipFill>
        <p:spPr>
          <a:xfrm>
            <a:off x="1599934" y="1943100"/>
            <a:ext cx="3124200" cy="3505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9CF2C1A-524F-49EF-AFA7-A2D49A893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1" t="20000" r="65452" b="71852"/>
          <a:stretch/>
        </p:blipFill>
        <p:spPr>
          <a:xfrm>
            <a:off x="1599934" y="1066800"/>
            <a:ext cx="3124200" cy="77248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82C1B11-0E8C-4DF3-85C3-2C0FC8377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75" t="12222" r="25000" b="17778"/>
          <a:stretch/>
        </p:blipFill>
        <p:spPr>
          <a:xfrm>
            <a:off x="5122240" y="1028700"/>
            <a:ext cx="2209800" cy="421870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52502AD-02CC-48F4-83E5-0A6D30BF0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25" t="11111" r="33750" b="35556"/>
          <a:stretch/>
        </p:blipFill>
        <p:spPr>
          <a:xfrm>
            <a:off x="7661997" y="1028700"/>
            <a:ext cx="2548803" cy="421870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2D3358D-ECA4-4F10-B8CC-E499E71E2F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19" t="18605" r="39128" b="77054"/>
          <a:stretch/>
        </p:blipFill>
        <p:spPr>
          <a:xfrm>
            <a:off x="1599934" y="5638800"/>
            <a:ext cx="7260265" cy="43290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C293B65-0498-4463-B893-16128DA27E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19" t="46584" r="39128" b="50010"/>
          <a:stretch/>
        </p:blipFill>
        <p:spPr>
          <a:xfrm>
            <a:off x="1599934" y="6071707"/>
            <a:ext cx="7260265" cy="33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69215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177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Tahoma</vt:lpstr>
      <vt:lpstr>Cambria Math</vt:lpstr>
      <vt:lpstr>Myriad Pro Black</vt:lpstr>
      <vt:lpstr>Minion</vt:lpstr>
      <vt:lpstr>Myriad Pro</vt:lpstr>
      <vt:lpstr>Arial</vt:lpstr>
      <vt:lpstr>PSR_Template_PPT_3.1_por</vt:lpstr>
      <vt:lpstr>1_PSR_Template_PPT_3.1_por</vt:lpstr>
      <vt:lpstr>Apresentação do PowerPoint</vt:lpstr>
      <vt:lpstr>P&amp;D - Usinas Hidrelétricas Reversíveis</vt:lpstr>
      <vt:lpstr>Arranjos Topológicos de UHR no HERA</vt:lpstr>
      <vt:lpstr>Fluxograma do módulo de UHR no HERA</vt:lpstr>
      <vt:lpstr>Aplicação de Filtros</vt:lpstr>
      <vt:lpstr>Busca Intensiva (“Screening”) – locais alternativos</vt:lpstr>
      <vt:lpstr>Busca Intensiva (“Screening”) – melhores projetos</vt:lpstr>
      <vt:lpstr>Busca Intensiva (“Screening”) – orçamento preliminar</vt:lpstr>
      <vt:lpstr>Projetos de Engenharia (em desenvolvimento)</vt:lpstr>
      <vt:lpstr>Estudos de caso - Light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Rodolpho Albuquerque</cp:lastModifiedBy>
  <cp:revision>146</cp:revision>
  <dcterms:created xsi:type="dcterms:W3CDTF">2021-02-05T13:54:58Z</dcterms:created>
  <dcterms:modified xsi:type="dcterms:W3CDTF">2022-02-07T19:40:20Z</dcterms:modified>
</cp:coreProperties>
</file>